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8" r:id="rId2"/>
    <p:sldId id="259" r:id="rId3"/>
    <p:sldId id="262" r:id="rId4"/>
    <p:sldId id="261" r:id="rId5"/>
    <p:sldId id="256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238"/>
    <a:srgbClr val="DB518C"/>
    <a:srgbClr val="249BC6"/>
    <a:srgbClr val="67AB4A"/>
    <a:srgbClr val="8B8B89"/>
    <a:srgbClr val="47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3793"/>
  </p:normalViewPr>
  <p:slideViewPr>
    <p:cSldViewPr snapToGrid="0" snapToObjects="1">
      <p:cViewPr varScale="1">
        <p:scale>
          <a:sx n="60" d="100"/>
          <a:sy n="60" d="100"/>
        </p:scale>
        <p:origin x="78" y="11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AEC09-AC82-E840-9757-4B86567665C5}" type="datetimeFigureOut">
              <a:rPr lang="en-GB" smtClean="0"/>
              <a:t>16/06/2017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4F5C0-E13A-F74B-A8FB-76FD472B43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590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4F5C0-E13A-F74B-A8FB-76FD472B431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655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4F5C0-E13A-F74B-A8FB-76FD472B431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843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4F5C0-E13A-F74B-A8FB-76FD472B431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017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4F5C0-E13A-F74B-A8FB-76FD472B431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047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7358" y="2357931"/>
            <a:ext cx="10363200" cy="214345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r>
              <a:rPr lang="en-GB" dirty="0" err="1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6" t="49891" r="84986" b="36496"/>
          <a:stretch/>
        </p:blipFill>
        <p:spPr>
          <a:xfrm rot="16200000">
            <a:off x="129301" y="5972768"/>
            <a:ext cx="747656" cy="9797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78728" r="55630" b="-1305"/>
          <a:stretch/>
        </p:blipFill>
        <p:spPr>
          <a:xfrm rot="10800000">
            <a:off x="10569119" y="5516217"/>
            <a:ext cx="1622878" cy="1320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54" t="37337" r="62208" b="36725"/>
          <a:stretch/>
        </p:blipFill>
        <p:spPr>
          <a:xfrm>
            <a:off x="1" y="1"/>
            <a:ext cx="1906586" cy="151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993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2665" y="1600202"/>
            <a:ext cx="5181600" cy="44901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665" y="1600202"/>
            <a:ext cx="5181600" cy="44901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r>
              <a:rPr lang="en-GB" dirty="0" err="1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endParaRPr lang="en-GB" dirty="0" smtClean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54" t="37337" r="62208" b="36725"/>
          <a:stretch/>
        </p:blipFill>
        <p:spPr>
          <a:xfrm>
            <a:off x="1" y="1"/>
            <a:ext cx="1906586" cy="151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12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r>
              <a:rPr lang="en-GB" dirty="0" err="1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endParaRPr lang="en-GB" dirty="0" smtClean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54" t="37337" r="62208" b="36725"/>
          <a:stretch/>
        </p:blipFill>
        <p:spPr>
          <a:xfrm>
            <a:off x="1" y="1"/>
            <a:ext cx="1906586" cy="151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05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r>
              <a:rPr lang="en-GB" dirty="0" err="1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endParaRPr lang="en-GB" dirty="0" smtClean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54" t="37337" r="62208" b="36725"/>
          <a:stretch/>
        </p:blipFill>
        <p:spPr>
          <a:xfrm>
            <a:off x="1" y="1"/>
            <a:ext cx="1906586" cy="151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73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78974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832024"/>
            <a:ext cx="5157787" cy="3209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76098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845672"/>
            <a:ext cx="5183188" cy="3209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54" t="37337" r="62208" b="36725"/>
          <a:stretch/>
        </p:blipFill>
        <p:spPr>
          <a:xfrm>
            <a:off x="1" y="1"/>
            <a:ext cx="1906586" cy="151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16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54" t="37337" r="62208" b="36725"/>
          <a:stretch/>
        </p:blipFill>
        <p:spPr>
          <a:xfrm>
            <a:off x="1" y="1"/>
            <a:ext cx="1906586" cy="151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59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</p:spPr>
        <p:txBody>
          <a:bodyPr/>
          <a:lstStyle/>
          <a:p>
            <a:r>
              <a:rPr lang="en-GB" dirty="0" err="1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1639955"/>
            <a:ext cx="10515600" cy="726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2501485"/>
            <a:ext cx="10515600" cy="32234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b="1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r>
              <a:rPr lang="en-GB" b="1" dirty="0" err="1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6" t="49891" r="84986" b="36496"/>
          <a:stretch/>
        </p:blipFill>
        <p:spPr>
          <a:xfrm rot="16200000">
            <a:off x="129301" y="5972768"/>
            <a:ext cx="747656" cy="9797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78728" r="55630" b="-1305"/>
          <a:stretch/>
        </p:blipFill>
        <p:spPr>
          <a:xfrm rot="10800000">
            <a:off x="10569119" y="5516217"/>
            <a:ext cx="1622878" cy="132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3" r:id="rId3"/>
    <p:sldLayoutId id="2147483662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urmigrationstory.org.u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urmigrationstory.org.uk/oms/germanophobia-and-germans-in-britain-in-the-early-twentieth-centu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ourmigrationstory.org.uk/oms/jewish-refuge-and-the-nazi-regime" TargetMode="External"/><Relationship Id="rId5" Type="http://schemas.openxmlformats.org/officeDocument/2006/relationships/hyperlink" Target="http://www.ourmigrationstory.org.uk/oms/polish-soldiers-and-refugees-in-world-war-ii-britain-" TargetMode="External"/><Relationship Id="rId4" Type="http://schemas.openxmlformats.org/officeDocument/2006/relationships/hyperlink" Target="http://www.ourmigrationstory.org.uk/oms/serbian-refugees-in-the-first-world-war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903535" y="2972866"/>
            <a:ext cx="8420100" cy="2143456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474747"/>
                </a:solidFill>
                <a:latin typeface="Lato" charset="0"/>
                <a:ea typeface="Lato" charset="0"/>
                <a:cs typeface="Lato" charset="0"/>
              </a:rPr>
              <a:t>The impact of war on immigration in the 20</a:t>
            </a:r>
            <a:r>
              <a:rPr lang="en-GB" b="1" baseline="30000" dirty="0" smtClean="0">
                <a:solidFill>
                  <a:srgbClr val="474747"/>
                </a:solidFill>
                <a:latin typeface="Lato" charset="0"/>
                <a:ea typeface="Lato" charset="0"/>
                <a:cs typeface="Lato" charset="0"/>
              </a:rPr>
              <a:t>th</a:t>
            </a:r>
            <a:r>
              <a:rPr lang="en-GB" b="1" dirty="0" smtClean="0">
                <a:solidFill>
                  <a:srgbClr val="474747"/>
                </a:solidFill>
                <a:latin typeface="Lato" charset="0"/>
                <a:ea typeface="Lato" charset="0"/>
                <a:cs typeface="Lato" charset="0"/>
              </a:rPr>
              <a:t> century</a:t>
            </a:r>
            <a:r>
              <a:rPr lang="en-GB" dirty="0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/>
            </a:r>
            <a:br>
              <a:rPr lang="en-GB" dirty="0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</a:br>
            <a:r>
              <a:rPr lang="en-GB" sz="5000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(1900-2000s)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78850" y="6387297"/>
            <a:ext cx="3294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  <a:hlinkClick r:id="rId2"/>
              </a:rPr>
              <a:t>www.ourmigrationstory.org.uk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15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849428" y="1518891"/>
            <a:ext cx="4190702" cy="823912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Lesson Objectives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849428" y="2561168"/>
            <a:ext cx="4190702" cy="3209925"/>
          </a:xfrm>
        </p:spPr>
        <p:txBody>
          <a:bodyPr>
            <a:normAutofit fontScale="92500"/>
          </a:bodyPr>
          <a:lstStyle/>
          <a:p>
            <a:pPr marL="457200" indent="-457200"/>
            <a:r>
              <a:rPr lang="en-GB" sz="2400" dirty="0">
                <a:latin typeface="Lato" charset="0"/>
                <a:ea typeface="Lato" charset="0"/>
                <a:cs typeface="Lato" charset="0"/>
              </a:rPr>
              <a:t>To identify similarities and differences in the impact of WW1 &amp; WW2 on immigration and immigrants</a:t>
            </a:r>
          </a:p>
          <a:p>
            <a:pPr marL="457200" indent="-457200"/>
            <a:r>
              <a:rPr lang="en-GB" sz="2400" dirty="0">
                <a:latin typeface="Lato" charset="0"/>
                <a:ea typeface="Lato" charset="0"/>
                <a:cs typeface="Lato" charset="0"/>
              </a:rPr>
              <a:t>To put together case studies that show the different ways in which the two World Wars impacted on group of immigrants</a:t>
            </a:r>
            <a:endParaRPr lang="en-GB" sz="2400" i="1" dirty="0">
              <a:latin typeface="Lato" charset="0"/>
              <a:ea typeface="Lato" charset="0"/>
              <a:cs typeface="Lato" charset="0"/>
            </a:endParaRPr>
          </a:p>
          <a:p>
            <a:endParaRPr lang="en-GB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82012" y="1505242"/>
            <a:ext cx="4211340" cy="823912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Starter task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82012" y="2574816"/>
            <a:ext cx="4211340" cy="3209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>
                <a:latin typeface="Lato" charset="0"/>
                <a:ea typeface="Lato" charset="0"/>
                <a:cs typeface="Lato" charset="0"/>
              </a:rPr>
              <a:t>Read the two texts </a:t>
            </a:r>
            <a:r>
              <a:rPr lang="en-GB" sz="2200" b="1" dirty="0">
                <a:latin typeface="Lato" charset="0"/>
                <a:ea typeface="Lato" charset="0"/>
                <a:cs typeface="Lato" charset="0"/>
              </a:rPr>
              <a:t>The First World War and its aftermath </a:t>
            </a:r>
            <a:r>
              <a:rPr lang="en-GB" sz="2200" dirty="0">
                <a:latin typeface="Lato" charset="0"/>
                <a:ea typeface="Lato" charset="0"/>
                <a:cs typeface="Lato" charset="0"/>
              </a:rPr>
              <a:t>and</a:t>
            </a:r>
            <a:r>
              <a:rPr lang="en-GB" sz="2200" b="1" dirty="0">
                <a:latin typeface="Lato" charset="0"/>
                <a:ea typeface="Lato" charset="0"/>
                <a:cs typeface="Lato" charset="0"/>
              </a:rPr>
              <a:t> The Second World War and its aftermath </a:t>
            </a:r>
            <a:r>
              <a:rPr lang="en-GB" sz="2200" dirty="0">
                <a:latin typeface="Lato" charset="0"/>
                <a:ea typeface="Lato" charset="0"/>
                <a:cs typeface="Lato" charset="0"/>
              </a:rPr>
              <a:t>and list the similarities and differences relating to immigration and immigrants during the two conflicts</a:t>
            </a:r>
          </a:p>
          <a:p>
            <a:endParaRPr lang="en-GB" sz="2200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54835" y="6488668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64435" y="35169"/>
            <a:ext cx="3209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The Impact of War in the 20</a:t>
            </a:r>
            <a:r>
              <a:rPr lang="en-GB" sz="1400" baseline="30000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th</a:t>
            </a:r>
            <a:r>
              <a:rPr lang="en-GB" sz="1400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 Century</a:t>
            </a:r>
          </a:p>
        </p:txBody>
      </p:sp>
    </p:spTree>
    <p:extLst>
      <p:ext uri="{BB962C8B-B14F-4D97-AF65-F5344CB8AC3E}">
        <p14:creationId xmlns:p14="http://schemas.microsoft.com/office/powerpoint/2010/main" val="17814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4038" y="1159503"/>
            <a:ext cx="8543925" cy="617824"/>
          </a:xfrm>
        </p:spPr>
        <p:txBody>
          <a:bodyPr>
            <a:noAutofit/>
          </a:bodyPr>
          <a:lstStyle/>
          <a:p>
            <a:r>
              <a:rPr lang="en-GB" sz="4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Case study task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36467" y="2026976"/>
            <a:ext cx="8543925" cy="37620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000" dirty="0">
                <a:latin typeface="Lato" charset="0"/>
                <a:ea typeface="Lato" charset="0"/>
                <a:cs typeface="Lato" charset="0"/>
              </a:rPr>
              <a:t>You will research groups of immigrants during World War One and World War Two as case studies of the impact of the wars.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000" dirty="0">
              <a:latin typeface="Lato" charset="0"/>
              <a:ea typeface="Lato" charset="0"/>
              <a:cs typeface="Lato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000" dirty="0">
                <a:latin typeface="Lato" charset="0"/>
                <a:ea typeface="Lato" charset="0"/>
                <a:cs typeface="Lato" charset="0"/>
              </a:rPr>
              <a:t>You can record the information in whatever way you like, but your task is to produce a presentation for the rest of the class on your chosen group. You should think of ways to include the following information: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000" dirty="0">
              <a:latin typeface="Lato" charset="0"/>
              <a:ea typeface="Lato" charset="0"/>
              <a:cs typeface="Lato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GB" sz="2000" dirty="0">
                <a:latin typeface="Lato" charset="0"/>
                <a:ea typeface="Lato" charset="0"/>
                <a:cs typeface="Lato" charset="0"/>
              </a:rPr>
              <a:t>Who the group was.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GB" sz="2000" dirty="0">
                <a:latin typeface="Lato" charset="0"/>
                <a:ea typeface="Lato" charset="0"/>
                <a:cs typeface="Lato" charset="0"/>
              </a:rPr>
              <a:t>Whether the group was already in Britain or came to Britain during/as a result of the war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GB" sz="2000" dirty="0">
                <a:latin typeface="Lato" charset="0"/>
                <a:ea typeface="Lato" charset="0"/>
                <a:cs typeface="Lato" charset="0"/>
              </a:rPr>
              <a:t>The experiences they had during the war, and the impact the war had on them – positive or negative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GB" sz="2000" dirty="0">
                <a:latin typeface="Lato" charset="0"/>
                <a:ea typeface="Lato" charset="0"/>
                <a:cs typeface="Lato" charset="0"/>
              </a:rPr>
              <a:t>Whether the group remained in Britain after the war. Why/why not?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000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64435" y="35169"/>
            <a:ext cx="3209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The Impact of War in the </a:t>
            </a:r>
            <a:r>
              <a:rPr lang="en-GB" sz="140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20</a:t>
            </a:r>
            <a:r>
              <a:rPr lang="en-GB" sz="1400" baseline="3000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th</a:t>
            </a:r>
            <a:r>
              <a:rPr lang="en-GB" sz="140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 Century</a:t>
            </a:r>
            <a:endParaRPr lang="en-GB" sz="1400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54835" y="6488668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68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426649" y="406600"/>
            <a:ext cx="9376703" cy="558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500" b="1" dirty="0">
                <a:latin typeface="Lato" charset="0"/>
                <a:ea typeface="Lato" charset="0"/>
                <a:cs typeface="Lato" charset="0"/>
              </a:rPr>
              <a:t>Case Studies to Investigate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670540" y="1295183"/>
            <a:ext cx="8880230" cy="2071472"/>
          </a:xfrm>
          <a:prstGeom prst="roundRect">
            <a:avLst/>
          </a:prstGeom>
          <a:ln w="34925">
            <a:solidFill>
              <a:srgbClr val="249BC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World War One: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Germans in Britain in World War One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Serbian child refugees in World War One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Additional groups to research: Belgians, ‘coloured’ merchant seamen</a:t>
            </a:r>
          </a:p>
          <a:p>
            <a:pPr algn="ctr"/>
            <a:endParaRPr lang="en-GB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70541" y="3696938"/>
            <a:ext cx="8880229" cy="2071472"/>
          </a:xfrm>
          <a:prstGeom prst="roundRect">
            <a:avLst/>
          </a:prstGeom>
          <a:ln w="34925">
            <a:solidFill>
              <a:srgbClr val="67AB4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World War Two: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Polish soldiers and refugees in World War Two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Jewish refuge and the Nazi regime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Additional groups to research: German and Italian internees; Asian merchant seamen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54835" y="6488668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64435" y="35169"/>
            <a:ext cx="3209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The Impact of War in the 20</a:t>
            </a:r>
            <a:r>
              <a:rPr lang="en-GB" sz="1400" baseline="30000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th</a:t>
            </a:r>
            <a:r>
              <a:rPr lang="en-GB" sz="1400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 Century</a:t>
            </a:r>
          </a:p>
        </p:txBody>
      </p:sp>
    </p:spTree>
    <p:extLst>
      <p:ext uri="{BB962C8B-B14F-4D97-AF65-F5344CB8AC3E}">
        <p14:creationId xmlns:p14="http://schemas.microsoft.com/office/powerpoint/2010/main" val="52965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143000" y="1"/>
            <a:ext cx="9906000" cy="2251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11362" y="6475221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28114" y="65766"/>
            <a:ext cx="7170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Immigration during the World Wars – case studies</a:t>
            </a: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1403060"/>
              </p:ext>
            </p:extLst>
          </p:nvPr>
        </p:nvGraphicFramePr>
        <p:xfrm>
          <a:off x="87923" y="698702"/>
          <a:ext cx="12051321" cy="6128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227">
                  <a:extLst>
                    <a:ext uri="{9D8B030D-6E8A-4147-A177-3AD203B41FA5}">
                      <a16:colId xmlns:a16="http://schemas.microsoft.com/office/drawing/2014/main" val="3989278176"/>
                    </a:ext>
                  </a:extLst>
                </a:gridCol>
                <a:gridCol w="1760621">
                  <a:extLst>
                    <a:ext uri="{9D8B030D-6E8A-4147-A177-3AD203B41FA5}">
                      <a16:colId xmlns:a16="http://schemas.microsoft.com/office/drawing/2014/main" val="3743704219"/>
                    </a:ext>
                  </a:extLst>
                </a:gridCol>
                <a:gridCol w="4752552">
                  <a:extLst>
                    <a:ext uri="{9D8B030D-6E8A-4147-A177-3AD203B41FA5}">
                      <a16:colId xmlns:a16="http://schemas.microsoft.com/office/drawing/2014/main" val="1168340546"/>
                    </a:ext>
                  </a:extLst>
                </a:gridCol>
                <a:gridCol w="2110154">
                  <a:extLst>
                    <a:ext uri="{9D8B030D-6E8A-4147-A177-3AD203B41FA5}">
                      <a16:colId xmlns:a16="http://schemas.microsoft.com/office/drawing/2014/main" val="2621742170"/>
                    </a:ext>
                  </a:extLst>
                </a:gridCol>
                <a:gridCol w="2168767">
                  <a:extLst>
                    <a:ext uri="{9D8B030D-6E8A-4147-A177-3AD203B41FA5}">
                      <a16:colId xmlns:a16="http://schemas.microsoft.com/office/drawing/2014/main" val="2633384309"/>
                    </a:ext>
                  </a:extLst>
                </a:gridCol>
              </a:tblGrid>
              <a:tr h="848529">
                <a:tc>
                  <a:txBody>
                    <a:bodyPr/>
                    <a:lstStyle/>
                    <a:p>
                      <a:r>
                        <a:rPr lang="en-GB" sz="1200" b="1" cap="none" spc="50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AB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cap="none" spc="50" dirty="0" smtClean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Was</a:t>
                      </a:r>
                      <a:r>
                        <a:rPr lang="en-GB" sz="1200" b="1" cap="none" spc="50" baseline="0" dirty="0" smtClean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</a:t>
                      </a:r>
                      <a:r>
                        <a:rPr lang="en-GB" sz="1200" b="1" cap="none" spc="50" dirty="0" smtClean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the </a:t>
                      </a:r>
                      <a:r>
                        <a:rPr lang="en-GB" sz="1200" b="1" cap="none" spc="50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group already </a:t>
                      </a:r>
                      <a:r>
                        <a:rPr lang="en-GB" sz="1200" b="1" cap="none" spc="50" dirty="0" smtClean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 Britain </a:t>
                      </a:r>
                      <a:r>
                        <a:rPr lang="en-GB" sz="1200" b="1" cap="none" spc="50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or did they migrate as a result of war?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9B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cap="none" spc="50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Experiences during the </a:t>
                      </a:r>
                      <a:r>
                        <a:rPr lang="en-GB" sz="1200" b="1" cap="none" spc="50" dirty="0" smtClean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war</a:t>
                      </a:r>
                      <a:endParaRPr lang="en-GB" sz="1200" b="1" cap="none" spc="50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518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cap="none" spc="50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What happened to the group after the war?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cap="none" spc="50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How much of an impact did the war have on this groups of </a:t>
                      </a:r>
                      <a:r>
                        <a:rPr lang="en-GB" sz="1200" b="1" cap="none" spc="50" dirty="0" smtClean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migrants</a:t>
                      </a:r>
                      <a:r>
                        <a:rPr lang="en-GB" sz="1200" b="1" cap="none" spc="50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?  </a:t>
                      </a:r>
                    </a:p>
                    <a:p>
                      <a:r>
                        <a:rPr lang="en-GB" sz="1100" b="1" cap="none" spc="50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(1 = low, 10 = high)</a:t>
                      </a:r>
                      <a:endParaRPr lang="en-GB" sz="1200" b="1" cap="none" spc="50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2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577200"/>
                  </a:ext>
                </a:extLst>
              </a:tr>
              <a:tr h="65996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5152"/>
                  </a:ext>
                </a:extLst>
              </a:tr>
              <a:tr h="65996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191087"/>
                  </a:ext>
                </a:extLst>
              </a:tr>
              <a:tr h="65996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41247"/>
                  </a:ext>
                </a:extLst>
              </a:tr>
              <a:tr h="65996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710165"/>
                  </a:ext>
                </a:extLst>
              </a:tr>
              <a:tr h="65996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109241"/>
                  </a:ext>
                </a:extLst>
              </a:tr>
              <a:tr h="65996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905926"/>
                  </a:ext>
                </a:extLst>
              </a:tr>
              <a:tr h="65996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71616"/>
                  </a:ext>
                </a:extLst>
              </a:tr>
              <a:tr h="65996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034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06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55785" y="989254"/>
            <a:ext cx="10515600" cy="72707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Summary – the </a:t>
            </a:r>
            <a:r>
              <a:rPr lang="en-GB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impact of two world wars on immigration and immigrants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32433" y="2361342"/>
            <a:ext cx="10961687" cy="32226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main impact of the two world wars on immigration was…</a:t>
            </a:r>
          </a:p>
          <a:p>
            <a:pPr marL="0" indent="0">
              <a:buNone/>
            </a:pPr>
            <a:endParaRPr lang="en-GB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GB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main impact of the two world wars on immigrants was…</a:t>
            </a:r>
          </a:p>
          <a:p>
            <a:pPr marL="0" indent="0">
              <a:buNone/>
            </a:pPr>
            <a:endParaRPr lang="en-GB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GB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two world wars brought </a:t>
            </a:r>
            <a:r>
              <a:rPr lang="en-GB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changes</a:t>
            </a:r>
            <a:r>
              <a:rPr lang="en-GB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immigration, such </a:t>
            </a:r>
            <a:r>
              <a:rPr lang="en-GB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as…These changes </a:t>
            </a:r>
            <a:r>
              <a:rPr lang="en-GB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came about because…</a:t>
            </a:r>
          </a:p>
          <a:p>
            <a:pPr marL="0" indent="0">
              <a:buNone/>
            </a:pPr>
            <a:endParaRPr lang="en-GB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GB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There was </a:t>
            </a:r>
            <a:r>
              <a:rPr lang="en-GB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continuity</a:t>
            </a:r>
            <a:r>
              <a:rPr lang="en-GB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immigration during the two world wars in the form of…This was because…</a:t>
            </a:r>
          </a:p>
          <a:p>
            <a:endParaRPr lang="en-GB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48754" y="6488668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8B8B8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www.ourmigrationstory.org.uk</a:t>
            </a:r>
            <a:endParaRPr lang="en-GB" dirty="0">
              <a:solidFill>
                <a:srgbClr val="8B8B8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64435" y="35169"/>
            <a:ext cx="3209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8B8B8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Impact of War in the </a:t>
            </a:r>
            <a:r>
              <a:rPr lang="en-GB" sz="1400">
                <a:solidFill>
                  <a:srgbClr val="8B8B8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20</a:t>
            </a:r>
            <a:r>
              <a:rPr lang="en-GB" sz="1400" baseline="30000">
                <a:solidFill>
                  <a:srgbClr val="8B8B8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</a:t>
            </a:r>
            <a:r>
              <a:rPr lang="en-GB" sz="1400">
                <a:solidFill>
                  <a:srgbClr val="8B8B8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Century</a:t>
            </a:r>
            <a:endParaRPr lang="en-GB" sz="1400" dirty="0">
              <a:solidFill>
                <a:srgbClr val="8B8B8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0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M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MS master" id="{6A9FAA5D-2FBE-A343-A01E-216E7C0F3658}" vid="{F1516D9E-ACEF-614E-9DE9-6703FAD0C8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446</Words>
  <Application>Microsoft Office PowerPoint</Application>
  <PresentationFormat>Widescreen</PresentationFormat>
  <Paragraphs>53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Lato</vt:lpstr>
      <vt:lpstr>Office Theme</vt:lpstr>
      <vt:lpstr>The impact of war on immigration in the 20th century (1900-2000s)</vt:lpstr>
      <vt:lpstr>PowerPoint Presentation</vt:lpstr>
      <vt:lpstr>Case study task</vt:lpstr>
      <vt:lpstr>PowerPoint Presentation</vt:lpstr>
      <vt:lpstr>PowerPoint Presentation</vt:lpstr>
      <vt:lpstr>Summary – the impact of two world wars on immigration and immigrants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McIntosh</dc:creator>
  <cp:lastModifiedBy>dwd</cp:lastModifiedBy>
  <cp:revision>31</cp:revision>
  <dcterms:created xsi:type="dcterms:W3CDTF">2017-06-02T09:27:52Z</dcterms:created>
  <dcterms:modified xsi:type="dcterms:W3CDTF">2017-06-16T17:17:48Z</dcterms:modified>
</cp:coreProperties>
</file>